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412" r:id="rId31"/>
    <p:sldId id="354" r:id="rId32"/>
    <p:sldId id="352" r:id="rId33"/>
    <p:sldId id="355" r:id="rId34"/>
    <p:sldId id="357" r:id="rId35"/>
    <p:sldId id="358" r:id="rId36"/>
    <p:sldId id="359" r:id="rId37"/>
    <p:sldId id="371" r:id="rId38"/>
    <p:sldId id="372" r:id="rId39"/>
    <p:sldId id="360" r:id="rId40"/>
    <p:sldId id="373" r:id="rId41"/>
    <p:sldId id="374" r:id="rId42"/>
    <p:sldId id="375" r:id="rId43"/>
    <p:sldId id="370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95" r:id="rId52"/>
    <p:sldId id="396" r:id="rId53"/>
    <p:sldId id="400" r:id="rId54"/>
    <p:sldId id="398" r:id="rId55"/>
    <p:sldId id="401" r:id="rId56"/>
    <p:sldId id="403" r:id="rId57"/>
    <p:sldId id="402" r:id="rId58"/>
    <p:sldId id="404" r:id="rId59"/>
    <p:sldId id="405" r:id="rId60"/>
    <p:sldId id="406" r:id="rId61"/>
    <p:sldId id="407" r:id="rId62"/>
    <p:sldId id="409" r:id="rId63"/>
    <p:sldId id="410" r:id="rId64"/>
    <p:sldId id="425" r:id="rId65"/>
    <p:sldId id="413" r:id="rId66"/>
    <p:sldId id="414" r:id="rId67"/>
    <p:sldId id="411" r:id="rId68"/>
    <p:sldId id="415" r:id="rId69"/>
    <p:sldId id="416" r:id="rId70"/>
    <p:sldId id="417" r:id="rId71"/>
    <p:sldId id="426" r:id="rId72"/>
    <p:sldId id="418" r:id="rId73"/>
    <p:sldId id="427" r:id="rId74"/>
    <p:sldId id="419" r:id="rId75"/>
    <p:sldId id="420" r:id="rId76"/>
    <p:sldId id="429" r:id="rId77"/>
    <p:sldId id="421" r:id="rId78"/>
    <p:sldId id="428" r:id="rId79"/>
    <p:sldId id="422" r:id="rId80"/>
    <p:sldId id="432" r:id="rId81"/>
    <p:sldId id="434" r:id="rId82"/>
    <p:sldId id="435" r:id="rId83"/>
    <p:sldId id="424" r:id="rId84"/>
    <p:sldId id="433" r:id="rId85"/>
    <p:sldId id="34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4F"/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3" autoAdjust="0"/>
    <p:restoredTop sz="95344" autoAdjust="0"/>
  </p:normalViewPr>
  <p:slideViewPr>
    <p:cSldViewPr snapToGrid="0">
      <p:cViewPr varScale="1">
        <p:scale>
          <a:sx n="119" d="100"/>
          <a:sy n="119" d="100"/>
        </p:scale>
        <p:origin x="232" y="4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2/3/26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29C4EB-A176-B065-2B9D-D337F2D28A0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332434"/>
              </p:ext>
            </p:extLst>
          </p:nvPr>
        </p:nvGraphicFramePr>
        <p:xfrm>
          <a:off x="4513135" y="2108660"/>
          <a:ext cx="6767513" cy="155429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47785">
                  <a:extLst>
                    <a:ext uri="{9D8B030D-6E8A-4147-A177-3AD203B41FA5}">
                      <a16:colId xmlns:a16="http://schemas.microsoft.com/office/drawing/2014/main" val="3811791371"/>
                    </a:ext>
                  </a:extLst>
                </a:gridCol>
                <a:gridCol w="1349618">
                  <a:extLst>
                    <a:ext uri="{9D8B030D-6E8A-4147-A177-3AD203B41FA5}">
                      <a16:colId xmlns:a16="http://schemas.microsoft.com/office/drawing/2014/main" val="294511914"/>
                    </a:ext>
                  </a:extLst>
                </a:gridCol>
                <a:gridCol w="1188987">
                  <a:extLst>
                    <a:ext uri="{9D8B030D-6E8A-4147-A177-3AD203B41FA5}">
                      <a16:colId xmlns:a16="http://schemas.microsoft.com/office/drawing/2014/main" val="428107290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1974379003"/>
                    </a:ext>
                  </a:extLst>
                </a:gridCol>
                <a:gridCol w="1116545">
                  <a:extLst>
                    <a:ext uri="{9D8B030D-6E8A-4147-A177-3AD203B41FA5}">
                      <a16:colId xmlns:a16="http://schemas.microsoft.com/office/drawing/2014/main" val="1136686780"/>
                    </a:ext>
                  </a:extLst>
                </a:gridCol>
              </a:tblGrid>
              <a:tr h="346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Performance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Revenue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Net Profit (millions)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Net cash flow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Profitability (net profit margin)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883767356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2019 (current)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35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7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4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2225938694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45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9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4134787498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(revised 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 $                       55 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-$                                  3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9%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52840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root cause of the problem is therefore an over-reliance on a hardware-based manufacturing model that lacks scalability and resilience, despite growing market demand and changing industry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4000" b="1" dirty="0"/>
              <a:t>Problem Identification and Root Cause </a:t>
            </a:r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9B16-F935-A043-E94A-9457514D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28BDC425-55CB-E150-8302-AC6CB3DE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5C09A-C27B-4B37-48D9-4DCF6069D388}"/>
              </a:ext>
            </a:extLst>
          </p:cNvPr>
          <p:cNvSpPr txBox="1"/>
          <p:nvPr/>
        </p:nvSpPr>
        <p:spPr>
          <a:xfrm>
            <a:off x="5073804" y="2974021"/>
            <a:ext cx="7198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misalignment between increasing market demand and the company's current manufacturing capacity and supply chain</a:t>
            </a:r>
            <a:endParaRPr lang="en-A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0B38-8138-2183-6557-9E7BD726F600}"/>
              </a:ext>
            </a:extLst>
          </p:cNvPr>
          <p:cNvSpPr txBox="1"/>
          <p:nvPr/>
        </p:nvSpPr>
        <p:spPr>
          <a:xfrm>
            <a:off x="808463" y="671299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4000" b="1" dirty="0"/>
              <a:t>Problem Identification and Root Cause </a:t>
            </a:r>
          </a:p>
        </p:txBody>
      </p:sp>
    </p:spTree>
    <p:extLst>
      <p:ext uri="{BB962C8B-B14F-4D97-AF65-F5344CB8AC3E}">
        <p14:creationId xmlns:p14="http://schemas.microsoft.com/office/powerpoint/2010/main" val="425481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Legislation,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47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,000+ Feedback Survey Stock Illustrations, Royalty-Free Vector Graphics &amp; Clip  Art - iStock | Online feedback survey, Feedback survey icons, Customer  feedback survey">
            <a:extLst>
              <a:ext uri="{FF2B5EF4-FFF2-40B4-BE49-F238E27FC236}">
                <a16:creationId xmlns:a16="http://schemas.microsoft.com/office/drawing/2014/main" id="{EA73D030-6012-133B-325C-B16D496B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3D1"/>
              </a:clrFrom>
              <a:clrTo>
                <a:srgbClr val="DBD3D1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699708" y="980803"/>
            <a:ext cx="7648688" cy="54483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pPr marL="0" indent="0">
              <a:buNone/>
            </a:pPr>
            <a:r>
              <a:rPr lang="en-AU" b="1" noProof="0" dirty="0"/>
              <a:t>Their core values are:</a:t>
            </a:r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torm - Clipart Brainstorm, HD Png Download - kindpng">
            <a:extLst>
              <a:ext uri="{FF2B5EF4-FFF2-40B4-BE49-F238E27FC236}">
                <a16:creationId xmlns:a16="http://schemas.microsoft.com/office/drawing/2014/main" id="{DA09A64C-7BDE-BAAE-3060-0B2C9B97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1968649" y="-123427"/>
            <a:ext cx="6997701" cy="698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50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Alternative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Cloud-First SaaS and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Strategic Hardware Partnerships and Outsourced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39B-B531-5C63-5E53-E34E88FD4A63}"/>
              </a:ext>
            </a:extLst>
          </p:cNvPr>
          <p:cNvSpPr txBox="1"/>
          <p:nvPr/>
        </p:nvSpPr>
        <p:spPr>
          <a:xfrm>
            <a:off x="7889747" y="3124200"/>
            <a:ext cx="33909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Diversified Global Manufacturing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Product Portfolio Diversification. 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100D-87E7-9312-E6DD-138DBC1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03B8-1318-6D70-EE4A-30899EF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success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F22A-1A0B-1F14-53C8-0B916D3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53</a:t>
            </a:fld>
            <a:endParaRPr lang="en-AU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6B19AD-7F38-A74B-1DF3-641A65222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0657"/>
              </p:ext>
            </p:extLst>
          </p:nvPr>
        </p:nvGraphicFramePr>
        <p:xfrm>
          <a:off x="999564" y="1901356"/>
          <a:ext cx="10515601" cy="2445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3285">
                  <a:extLst>
                    <a:ext uri="{9D8B030D-6E8A-4147-A177-3AD203B41FA5}">
                      <a16:colId xmlns:a16="http://schemas.microsoft.com/office/drawing/2014/main" val="1996459063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408801599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61951068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416750299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2480515716"/>
                    </a:ext>
                  </a:extLst>
                </a:gridCol>
              </a:tblGrid>
              <a:tr h="3493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Criteria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1 Cloud-First SaaS &amp; B2C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2 Hardware Partnerships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3 Diversified Manufacturing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4 Portfolio Diversification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10931575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Clarity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Clear scope; focus on software/B2C, reducing hardware reliance.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Defined roles between brand and partners; lower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Focus on reducing single-source dependency via multiple sources.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Strategy to broaden offerings for individuals and institutions.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827683291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reduces exposure to manufacturing/supply chain risks.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Shifts manufacturing and distribution risks to partners.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Spreads risk across multiple regions and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Revenue stability through diverse product categories.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1799840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Extremely High; add users without increasing factory capacity.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via partner networks without internal expansion.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Moderate; constrained by CAPEX and operational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by targeting different segments and markets.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60501714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Usability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access on any device, anywhere, anytime.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ready-to-use devices with pre-installed software.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Indirect; improves product availability and delivery times.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Depends on design; offers customers more choices.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6344547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Integration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Connects with ERP, learning platforms, and CRM.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integration with partner systems and licensing.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 ERP demand to manage multiple global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adding new product lines to sales/ERP systems.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143343173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Profitability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Strongest potential; low OPEX and recurring subscription revenue.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Lower per-unit margins, but reduced logistics/manufacturing costs.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Long-term potential, though initial investment is high.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Improved via diverse streams, though margins vary.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61312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20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FBEB-C708-4A2E-5EA0-1DA66E8F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CB87-5B54-8819-0B53-ECB94DA4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constraints 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32A2D-4A08-1472-9F65-5160FAF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54</a:t>
            </a:fld>
            <a:endParaRPr lang="en-AU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32EECA-7228-AA8D-02C6-0141A3D3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49286"/>
              </p:ext>
            </p:extLst>
          </p:nvPr>
        </p:nvGraphicFramePr>
        <p:xfrm>
          <a:off x="914400" y="1891601"/>
          <a:ext cx="10515601" cy="246519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3991">
                  <a:extLst>
                    <a:ext uri="{9D8B030D-6E8A-4147-A177-3AD203B41FA5}">
                      <a16:colId xmlns:a16="http://schemas.microsoft.com/office/drawing/2014/main" val="385787089"/>
                    </a:ext>
                  </a:extLst>
                </a:gridCol>
                <a:gridCol w="2364614">
                  <a:extLst>
                    <a:ext uri="{9D8B030D-6E8A-4147-A177-3AD203B41FA5}">
                      <a16:colId xmlns:a16="http://schemas.microsoft.com/office/drawing/2014/main" val="506250073"/>
                    </a:ext>
                  </a:extLst>
                </a:gridCol>
                <a:gridCol w="2079628">
                  <a:extLst>
                    <a:ext uri="{9D8B030D-6E8A-4147-A177-3AD203B41FA5}">
                      <a16:colId xmlns:a16="http://schemas.microsoft.com/office/drawing/2014/main" val="275239445"/>
                    </a:ext>
                  </a:extLst>
                </a:gridCol>
                <a:gridCol w="2420456">
                  <a:extLst>
                    <a:ext uri="{9D8B030D-6E8A-4147-A177-3AD203B41FA5}">
                      <a16:colId xmlns:a16="http://schemas.microsoft.com/office/drawing/2014/main" val="3701076675"/>
                    </a:ext>
                  </a:extLst>
                </a:gridCol>
                <a:gridCol w="2356912">
                  <a:extLst>
                    <a:ext uri="{9D8B030D-6E8A-4147-A177-3AD203B41FA5}">
                      <a16:colId xmlns:a16="http://schemas.microsoft.com/office/drawing/2014/main" val="6229225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Constraints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1 Cloud-First SaaS &amp; B2C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2 Hardware Partnerships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3 Diversified Manufacturing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4 Portfolio Diversification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extLst>
                  <a:ext uri="{0D108BD9-81ED-4DB2-BD59-A6C34878D82A}">
                    <a16:rowId xmlns:a16="http://schemas.microsoft.com/office/drawing/2014/main" val="2666926564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Timeframes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timeframe required to design, test, and deploy a cloud-based B2C platform.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Short to medium timeframe depending on partner selection and contract negotiation.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Long timeframe due to factory setup, supplier selection, and operational transition.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to long timeframe to research, design, source, and launch new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937027660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Cost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upfront cost for cloud infrastructure, software redevelopment, and cybersecurity.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Lower capital investment than manufacturing, but reduced profit margins per unit sold.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High initial investment for additional facilities and supplier onboarding.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to high cost depending on product types and sourcing model.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60441237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Resources Required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IT professionals, software developers, cloud architects, and cybersecurity specialists.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Legal, procurement, and partnership management resources; reduced internal manufacturing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manufacturing workers, supply chain managers, and operations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Product managers, technical specialists, supplier relationships, and support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179275146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/ Content Production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No manufacturing required; strong capability in software and content development is essential.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is outsourced; software and content production remains in-house.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Requires strong manufacturing and supply chain capability across multiple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capability may need to be expanded or outsourced for new product types.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052520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Design Capability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software designers and developers can be used; external consultants may be required for cloud architecture.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Limited internal design required for hardware; focus remains on software integration.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engineers may manage design, but external consultants may be required for factory setup.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Internal design capability may be limited; external designers or engineers may be required.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241427785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&amp; Storage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Minimal logistics and storage requirements as software is delivered digitally.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largely managed by partners, reducing storage and transport requirements.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complexity due to multiple manufacturing and distribution points.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and storage requirements due to a wider range of physical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638976704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Technology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Company website, ERP system, and customer platforms must be upgraded to support cloud access and subscriptions.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and licensing systems must integrate with partner platforms and sales channels.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system must be enhanced to manage multiple manufacturers, suppliers, and inventory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Sales systems, ERP, and support platforms must be updated to handle multiple product categories.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619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A15BF-C9AF-B903-F95E-8B2CCB84041A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CFD7C-C48D-8E2B-E4F4-C4C4686F6336}"/>
              </a:ext>
            </a:extLst>
          </p:cNvPr>
          <p:cNvSpPr txBox="1"/>
          <p:nvPr/>
        </p:nvSpPr>
        <p:spPr>
          <a:xfrm>
            <a:off x="899160" y="2063711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Cloud-First SaaS and B2C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and strategically aligned.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46AD4-1519-FF85-A477-062CF6794DBD}"/>
              </a:ext>
            </a:extLst>
          </p:cNvPr>
          <p:cNvSpPr txBox="1"/>
          <p:nvPr/>
        </p:nvSpPr>
        <p:spPr>
          <a:xfrm>
            <a:off x="822960" y="3940912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Hardware Partnerships and Outsourced Distribution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as a transitional or complementary solution.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200+ Clip Art Of Saying Yes Stock Illustrations, Royalty-Free Vector  Graphics &amp; Clip Art - iStock">
            <a:extLst>
              <a:ext uri="{FF2B5EF4-FFF2-40B4-BE49-F238E27FC236}">
                <a16:creationId xmlns:a16="http://schemas.microsoft.com/office/drawing/2014/main" id="{06A609F6-F6F5-5995-6550-BC311985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908" y="1646830"/>
            <a:ext cx="4336614" cy="3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1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8C60DD-3CEB-D038-A693-8086ED65BD16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 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C32A-3775-A9E4-3ECD-B8AFBB61D06D}"/>
              </a:ext>
            </a:extLst>
          </p:cNvPr>
          <p:cNvSpPr txBox="1"/>
          <p:nvPr/>
        </p:nvSpPr>
        <p:spPr>
          <a:xfrm>
            <a:off x="899160" y="1973613"/>
            <a:ext cx="6099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Diversified Global Manufacturing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the current financial and operational conditions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b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88CEE-F05C-164D-C585-BB82022E5195}"/>
              </a:ext>
            </a:extLst>
          </p:cNvPr>
          <p:cNvSpPr txBox="1"/>
          <p:nvPr/>
        </p:nvSpPr>
        <p:spPr>
          <a:xfrm>
            <a:off x="899160" y="4070004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Portfolio Diversification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increase complexity and does not address the primary problem.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 descr="Woman saying no illustrated | Premium Vector">
            <a:extLst>
              <a:ext uri="{FF2B5EF4-FFF2-40B4-BE49-F238E27FC236}">
                <a16:creationId xmlns:a16="http://schemas.microsoft.com/office/drawing/2014/main" id="{F3F4638C-F3E1-2A44-7D85-526277D3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899" y="144145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4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FD0D-FDD3-413E-83F2-34112E0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0803B-AA89-76A2-7ED7-AB8832712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768" y="1821180"/>
            <a:ext cx="9861442" cy="8077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b="1" dirty="0"/>
              <a:t>Goal</a:t>
            </a:r>
            <a:br>
              <a:rPr lang="en-AU" dirty="0"/>
            </a:br>
            <a:r>
              <a:rPr lang="en-AU" dirty="0"/>
              <a:t>Identify which alternative solution genuinely adds the most value according to the analysis of success criteria and constraints.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6B937-3BA7-380A-FD44-B7E57244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19161"/>
              </p:ext>
            </p:extLst>
          </p:nvPr>
        </p:nvGraphicFramePr>
        <p:xfrm>
          <a:off x="962768" y="2941348"/>
          <a:ext cx="6972300" cy="30734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47695">
                  <a:extLst>
                    <a:ext uri="{9D8B030D-6E8A-4147-A177-3AD203B41FA5}">
                      <a16:colId xmlns:a16="http://schemas.microsoft.com/office/drawing/2014/main" val="2491893112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56094819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1592206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1865799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Criteria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1: Cloud-First SaaS &amp; B2C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2: Hardware Partnerships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Winner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8580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Clarity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0301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8934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Scalability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7385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Usability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Equal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71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Integration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3259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Profitability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669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Timeframe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675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Cost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83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Resources required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301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Manufacturing dependency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517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Logistics &amp; storage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9343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Technology readiness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4387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441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16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BA0-CF6D-7AA4-A81D-1BC496C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0A1D-D836-B841-5964-B075BC4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2F4F4-2D6E-3826-C695-C4394D5AB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and B2C model is the best solution, as it delivers stronger long-term scalability, stability, and profitability while reducing critical manufacturing and supply chain constraints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41861-89A1-E5C9-89E8-02F77917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81388"/>
              </p:ext>
            </p:extLst>
          </p:nvPr>
        </p:nvGraphicFramePr>
        <p:xfrm>
          <a:off x="893064" y="3429000"/>
          <a:ext cx="6134100" cy="1778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02153">
                  <a:extLst>
                    <a:ext uri="{9D8B030D-6E8A-4147-A177-3AD203B41FA5}">
                      <a16:colId xmlns:a16="http://schemas.microsoft.com/office/drawing/2014/main" val="3960211246"/>
                    </a:ext>
                  </a:extLst>
                </a:gridCol>
                <a:gridCol w="2094416">
                  <a:extLst>
                    <a:ext uri="{9D8B030D-6E8A-4147-A177-3AD203B41FA5}">
                      <a16:colId xmlns:a16="http://schemas.microsoft.com/office/drawing/2014/main" val="882342904"/>
                    </a:ext>
                  </a:extLst>
                </a:gridCol>
                <a:gridCol w="1437531">
                  <a:extLst>
                    <a:ext uri="{9D8B030D-6E8A-4147-A177-3AD203B41FA5}">
                      <a16:colId xmlns:a16="http://schemas.microsoft.com/office/drawing/2014/main" val="229072952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The best Alternative Solution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2 Hardware Partnerships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43753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X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17318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2 Hardware Partnerships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3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85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61679-FD19-955A-C88E-77E434C2F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2002664"/>
            <a:ext cx="3745389" cy="1200329"/>
          </a:xfrm>
        </p:spPr>
        <p:txBody>
          <a:bodyPr>
            <a:normAutofit/>
          </a:bodyPr>
          <a:lstStyle/>
          <a:p>
            <a:r>
              <a:rPr lang="en-AU" dirty="0"/>
              <a:t>I would prefer to avoid in-house product manufacturing</a:t>
            </a:r>
          </a:p>
        </p:txBody>
      </p:sp>
      <p:pic>
        <p:nvPicPr>
          <p:cNvPr id="14" name="Picture 13" descr="Vector Illustration Of Blind Justice Symbol On White Background, Rule Of Law  Clipart, Anti Federalist Clipart, Judiciary Clipart PNG Transparent Image  and Clipart for Free Download">
            <a:extLst>
              <a:ext uri="{FF2B5EF4-FFF2-40B4-BE49-F238E27FC236}">
                <a16:creationId xmlns:a16="http://schemas.microsoft.com/office/drawing/2014/main" id="{86A14285-EFFC-44C3-2FB4-36C0F302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2246376" y="1539892"/>
            <a:ext cx="4706730" cy="4706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B3D0D-1B06-F88D-12E2-1D36E677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assessment of bias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14B3-B76A-5993-18D3-8AEC9910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E1C73-9B7E-C0E7-08AD-27432AF88D99}"/>
              </a:ext>
            </a:extLst>
          </p:cNvPr>
          <p:cNvSpPr txBox="1"/>
          <p:nvPr/>
        </p:nvSpPr>
        <p:spPr>
          <a:xfrm>
            <a:off x="893064" y="5395322"/>
            <a:ext cx="868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I evaluated the two viable possible alternatives using defined success criteria and limitations!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49D11-7FAB-D89F-1A6F-05BDF45C5F40}"/>
              </a:ext>
            </a:extLst>
          </p:cNvPr>
          <p:cNvSpPr txBox="1"/>
          <p:nvPr/>
        </p:nvSpPr>
        <p:spPr>
          <a:xfrm>
            <a:off x="6096000" y="2002663"/>
            <a:ext cx="3745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my background in IT I prefer technology- and software-based solutions to physical production models. </a:t>
            </a:r>
          </a:p>
        </p:txBody>
      </p:sp>
    </p:spTree>
    <p:extLst>
      <p:ext uri="{BB962C8B-B14F-4D97-AF65-F5344CB8AC3E}">
        <p14:creationId xmlns:p14="http://schemas.microsoft.com/office/powerpoint/2010/main" val="214999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F497-DD98-7F7D-084D-54839CE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legislation and organizational policy linked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CF4E0-4FC2-EAB9-FCCF-770B4884A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235813" cy="349300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It meets legislative and organisational policy requirements by strengthening:</a:t>
            </a:r>
          </a:p>
          <a:p>
            <a:r>
              <a:rPr lang="en-AU" dirty="0"/>
              <a:t>Data security</a:t>
            </a:r>
          </a:p>
          <a:p>
            <a:r>
              <a:rPr lang="en-AU" dirty="0"/>
              <a:t>Financial governance</a:t>
            </a:r>
          </a:p>
          <a:p>
            <a:r>
              <a:rPr lang="en-AU" dirty="0"/>
              <a:t>Intellectual property protection, </a:t>
            </a:r>
          </a:p>
          <a:p>
            <a:r>
              <a:rPr lang="en-AU" dirty="0"/>
              <a:t>Compliance with employment and consumer laws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6CA-BABD-EB94-9DD1-D704954B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Government Legislation Printing Australia - Order Hard Copies">
            <a:extLst>
              <a:ext uri="{FF2B5EF4-FFF2-40B4-BE49-F238E27FC236}">
                <a16:creationId xmlns:a16="http://schemas.microsoft.com/office/drawing/2014/main" id="{5503B0A8-2CB3-4A58-BBB5-1D95E65D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697" r="50000" b="14935"/>
          <a:stretch>
            <a:fillRect/>
          </a:stretch>
        </p:blipFill>
        <p:spPr>
          <a:xfrm>
            <a:off x="7623959" y="1809503"/>
            <a:ext cx="2189018" cy="29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4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EDB4-159E-CA69-B937-30BE19924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ority List Vector Art, Icons, and Graphics for Free Download">
            <a:extLst>
              <a:ext uri="{FF2B5EF4-FFF2-40B4-BE49-F238E27FC236}">
                <a16:creationId xmlns:a16="http://schemas.microsoft.com/office/drawing/2014/main" id="{6D1B81B2-DD25-AE94-5935-860434CA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594586" y="1979407"/>
            <a:ext cx="2999243" cy="4267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DAB7F2-2D09-B2DC-BA9B-CEC55A89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Solution Aligns with Strategic Priorities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69C8-24A1-80FE-7C06-5A9D21649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1828800"/>
            <a:ext cx="6787896" cy="2926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&amp; B2C solution supports </a:t>
            </a:r>
            <a:r>
              <a:rPr lang="en-AU" dirty="0" err="1"/>
              <a:t>Worlducation’s</a:t>
            </a:r>
            <a:r>
              <a:rPr lang="en-AU" dirty="0"/>
              <a:t> strategic priorities by improving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Performance</a:t>
            </a:r>
          </a:p>
          <a:p>
            <a:r>
              <a:rPr lang="en-AU" dirty="0"/>
              <a:t>Profitability, accountability</a:t>
            </a:r>
          </a:p>
          <a:p>
            <a:r>
              <a:rPr lang="en-AU" dirty="0"/>
              <a:t>Long-term sustainability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1A827-A580-E4D5-1E90-0BFD5C98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99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B208-CE19-B758-2449-5897167F2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+ Thousand Kangaroo Car Royalty-Free Images, Stock Photos &amp; Pictures |  Shutterstock">
            <a:extLst>
              <a:ext uri="{FF2B5EF4-FFF2-40B4-BE49-F238E27FC236}">
                <a16:creationId xmlns:a16="http://schemas.microsoft.com/office/drawing/2014/main" id="{29601DB2-D0C8-C353-96B0-D669363B2D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6581"/>
          <a:stretch>
            <a:fillRect/>
          </a:stretch>
        </p:blipFill>
        <p:spPr>
          <a:xfrm>
            <a:off x="4001845" y="1971327"/>
            <a:ext cx="5466287" cy="4085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B6174-2925-FB03-0D84-76D7F7248874}"/>
              </a:ext>
            </a:extLst>
          </p:cNvPr>
          <p:cNvSpPr txBox="1"/>
          <p:nvPr/>
        </p:nvSpPr>
        <p:spPr>
          <a:xfrm>
            <a:off x="799374" y="2072640"/>
            <a:ext cx="662555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Reducing reliance on manufacturing and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Expands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Solution strengthens customer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supports the priority of attracting and developing talent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C154F-CB7A-A1CB-98CA-75056F47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Solution Aligns with Strategic Priorities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26BD6-1597-3C00-E786-505711B7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55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A56F5-FA16-2504-83E4-F0B719F3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ptop with Cardboard Box and Person Thin Line Icon, Logistic and Delivery  Symbol, Internet Delivery Vector Sign on Stock Vector - Illustration of  customer, mail: 182094911">
            <a:extLst>
              <a:ext uri="{FF2B5EF4-FFF2-40B4-BE49-F238E27FC236}">
                <a16:creationId xmlns:a16="http://schemas.microsoft.com/office/drawing/2014/main" id="{A8F26CA1-051B-CB17-EF23-EDCFC4CE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591" b="4941"/>
          <a:stretch>
            <a:fillRect/>
          </a:stretch>
        </p:blipFill>
        <p:spPr>
          <a:xfrm>
            <a:off x="5118849" y="1985985"/>
            <a:ext cx="4658060" cy="4260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51E38-CD76-BC53-4112-DCE45E4C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solution meets the objectives when seeking solutions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41943-AE3B-9C59-9906-6D5C0FB12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2667896"/>
            <a:ext cx="3937120" cy="3233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1. Eliminates reliance on physical manufacturing by delivering educational software digitally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8FB9-804A-282F-3836-5F4BC6B6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ACDA-925E-E576-91B5-BEBAC500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solution meets the objectives when seeking solutions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2B8C3-3720-427B-C3A5-9D044177A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2786230"/>
            <a:ext cx="4281364" cy="3114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2. Cloud-based delivery ensures service continuity regardless of disruptions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C9911-622F-71D2-4059-5C935AA3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Cloud Computing Computer Software Clip Art PNG">
            <a:extLst>
              <a:ext uri="{FF2B5EF4-FFF2-40B4-BE49-F238E27FC236}">
                <a16:creationId xmlns:a16="http://schemas.microsoft.com/office/drawing/2014/main" id="{2A96F130-4058-0A41-B35B-3A40E102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3033746" y="1771463"/>
            <a:ext cx="6615056" cy="48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9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resources clipart Images - Free Download on Freepik">
            <a:extLst>
              <a:ext uri="{FF2B5EF4-FFF2-40B4-BE49-F238E27FC236}">
                <a16:creationId xmlns:a16="http://schemas.microsoft.com/office/drawing/2014/main" id="{53A0C09E-A252-3BD0-F1AC-612C4D5EE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409022" y="1730184"/>
            <a:ext cx="4699000" cy="469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8EBDD5-2572-1616-CE19-7E3D89DE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 Needed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3417B-47AF-8B8E-A2E4-A313D18A6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4377701" cy="1938528"/>
          </a:xfrm>
        </p:spPr>
        <p:txBody>
          <a:bodyPr>
            <a:normAutofit/>
          </a:bodyPr>
          <a:lstStyle/>
          <a:p>
            <a:pPr marL="0" indent="-114300">
              <a:buNone/>
            </a:pPr>
            <a:r>
              <a:rPr lang="en-AU" b="1" dirty="0"/>
              <a:t>Human Resources</a:t>
            </a:r>
          </a:p>
          <a:p>
            <a:pPr marL="0" indent="0">
              <a:buNone/>
            </a:pPr>
            <a:r>
              <a:rPr lang="en-AU" dirty="0"/>
              <a:t>The solution requires qualified</a:t>
            </a:r>
          </a:p>
          <a:p>
            <a:r>
              <a:rPr lang="en-AU" dirty="0"/>
              <a:t>IT</a:t>
            </a:r>
          </a:p>
          <a:p>
            <a:r>
              <a:rPr lang="en-AU" dirty="0"/>
              <a:t>Educational</a:t>
            </a:r>
            <a:endParaRPr lang="en-A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26784-062A-9D0A-DE47-2FAC8335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B31C7-F439-210D-1186-262D18C5C50E}"/>
              </a:ext>
            </a:extLst>
          </p:cNvPr>
          <p:cNvSpPr txBox="1"/>
          <p:nvPr/>
        </p:nvSpPr>
        <p:spPr>
          <a:xfrm>
            <a:off x="6632292" y="3843861"/>
            <a:ext cx="34203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b="1" dirty="0"/>
              <a:t>Technological Resources</a:t>
            </a:r>
          </a:p>
          <a:p>
            <a:pPr marL="0" indent="0">
              <a:buNone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Cloud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3963411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ACC5C-FEEF-2E1E-FEF9-5DC8E874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port Clipart Clip Art Document Useful Photoshot So - Policy Clipart -  Free Transparent PNG Clipart Images Download">
            <a:extLst>
              <a:ext uri="{FF2B5EF4-FFF2-40B4-BE49-F238E27FC236}">
                <a16:creationId xmlns:a16="http://schemas.microsoft.com/office/drawing/2014/main" id="{B373649D-3539-A96F-44A4-E9202AE5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53497" y="1252512"/>
            <a:ext cx="5918767" cy="5200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002CD-A9E9-44E9-0930-49A6EFF7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 Needed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90E51-2E80-C4E1-9F50-564DCC4A3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2437765"/>
            <a:ext cx="3886559" cy="1660899"/>
          </a:xfrm>
        </p:spPr>
        <p:txBody>
          <a:bodyPr>
            <a:normAutofit/>
          </a:bodyPr>
          <a:lstStyle/>
          <a:p>
            <a:pPr marL="0" indent="-114300">
              <a:buNone/>
            </a:pPr>
            <a:r>
              <a:rPr lang="en-AU" b="1" dirty="0"/>
              <a:t>Financial Resources</a:t>
            </a:r>
            <a:endParaRPr lang="en-AU" dirty="0"/>
          </a:p>
          <a:p>
            <a:r>
              <a:rPr lang="en-AU" dirty="0"/>
              <a:t>Initial investment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7149-CF0D-A227-48D7-806465FD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A7034-467D-DF8B-4898-32E6AEDF2FA6}"/>
              </a:ext>
            </a:extLst>
          </p:cNvPr>
          <p:cNvSpPr txBox="1"/>
          <p:nvPr/>
        </p:nvSpPr>
        <p:spPr>
          <a:xfrm>
            <a:off x="6324600" y="4271324"/>
            <a:ext cx="37875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000" b="1" dirty="0"/>
              <a:t>Administrative Resources</a:t>
            </a:r>
          </a:p>
          <a:p>
            <a:pPr marL="0" indent="0">
              <a:buNone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Administrative resources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Policies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Governance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Legal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909728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wing Up Graph Vector Stock Illustrations – 7,659 Growing Up Graph Vector  Stock Illustrations, Vectors &amp; Clipart - Dreamstime">
            <a:extLst>
              <a:ext uri="{FF2B5EF4-FFF2-40B4-BE49-F238E27FC236}">
                <a16:creationId xmlns:a16="http://schemas.microsoft.com/office/drawing/2014/main" id="{55968A35-38A1-9B61-F6D4-D0530AD6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876313" y="735775"/>
            <a:ext cx="7772400" cy="6227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72C54-FA99-DE47-CC52-A5B81506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90A51-F946-1140-F041-A49CE0FFB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9246557" cy="767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Cloud-First SaaS and B2C solution delivers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62A5-2705-95B8-85E5-DF84DF59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55090-A2D2-ACBB-4A39-7F32E2B55563}"/>
              </a:ext>
            </a:extLst>
          </p:cNvPr>
          <p:cNvSpPr txBox="1"/>
          <p:nvPr/>
        </p:nvSpPr>
        <p:spPr>
          <a:xfrm>
            <a:off x="911352" y="2840019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Operational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Financial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Strategic 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Supporting long-term sustainability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281929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2EE6-1BC4-C79F-2713-36505F29D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4 Hour Service - 24 7 Clip Art Black And White - Free Transparent PNG  Clipart Images Download">
            <a:extLst>
              <a:ext uri="{FF2B5EF4-FFF2-40B4-BE49-F238E27FC236}">
                <a16:creationId xmlns:a16="http://schemas.microsoft.com/office/drawing/2014/main" id="{7D88B2B6-4D67-3F2D-0B55-32CB3E5FD5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2441985" y="2011678"/>
            <a:ext cx="6009042" cy="423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037B9-011B-DE59-0278-B9BF7F8A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F819D-2EFD-654A-E017-D80C3615B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4179705" cy="3493008"/>
          </a:xfrm>
        </p:spPr>
        <p:txBody>
          <a:bodyPr>
            <a:normAutofit/>
          </a:bodyPr>
          <a:lstStyle/>
          <a:p>
            <a:r>
              <a:rPr lang="en-AU" dirty="0"/>
              <a:t>Reduced dependence on manufacturing and supply chains</a:t>
            </a:r>
          </a:p>
          <a:p>
            <a:pPr lvl="0"/>
            <a:r>
              <a:rPr lang="en-AU" dirty="0"/>
              <a:t>Service continuity and scalability.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C92D8-86F1-47C1-E4C7-DC7AB606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10521-2B8E-3C72-A2F6-0BDEB9791F1D}"/>
              </a:ext>
            </a:extLst>
          </p:cNvPr>
          <p:cNvSpPr txBox="1"/>
          <p:nvPr/>
        </p:nvSpPr>
        <p:spPr>
          <a:xfrm>
            <a:off x="7024743" y="2072640"/>
            <a:ext cx="3657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Greater financial stability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Greater market reach and accessibility.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The solution can improve the quality and innovation of products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755321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B604-C190-EFDF-47A2-416A2112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77D3-D2C7-A258-C3B2-65775B0E4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993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Cloud-First SaaS &amp; B2C solution presents the inherent risks of any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FBC1-0863-7C88-316B-40BA2FB2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0777C-7389-DA26-7191-6B2E5447FF7B}"/>
              </a:ext>
            </a:extLst>
          </p:cNvPr>
          <p:cNvSpPr txBox="1"/>
          <p:nvPr/>
        </p:nvSpPr>
        <p:spPr>
          <a:xfrm>
            <a:off x="3351007" y="4949431"/>
            <a:ext cx="609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These can be mitigated through strong governance, cybersecurity controls, careful change management, and strategic planning.</a:t>
            </a:r>
          </a:p>
        </p:txBody>
      </p:sp>
      <p:pic>
        <p:nvPicPr>
          <p:cNvPr id="7" name="Picture 6" descr="Meltdown And Spectre Security Vulnerabilities What - Spectre Cyber Security  Clipart (#4523458) - PikPng">
            <a:extLst>
              <a:ext uri="{FF2B5EF4-FFF2-40B4-BE49-F238E27FC236}">
                <a16:creationId xmlns:a16="http://schemas.microsoft.com/office/drawing/2014/main" id="{46F4F6B3-3D14-7674-2857-D5A1D171D2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20000"/>
          </a:blip>
          <a:srcRect t="4721" b="21398"/>
          <a:stretch>
            <a:fillRect/>
          </a:stretch>
        </p:blipFill>
        <p:spPr>
          <a:xfrm>
            <a:off x="1861073" y="2243018"/>
            <a:ext cx="6966473" cy="35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8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6B77-A048-7DB3-11AF-7F7A4E7A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ata Leak icon from banned internet collection. Simple line Data Leak icon  for templates, web design and infographics 17207522 Vector Art at Vecteezy">
            <a:extLst>
              <a:ext uri="{FF2B5EF4-FFF2-40B4-BE49-F238E27FC236}">
                <a16:creationId xmlns:a16="http://schemas.microsoft.com/office/drawing/2014/main" id="{EAA4485E-CB7A-ABC0-89F2-6439CD52A0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7379" b="27829"/>
          <a:stretch>
            <a:fillRect/>
          </a:stretch>
        </p:blipFill>
        <p:spPr>
          <a:xfrm>
            <a:off x="3581400" y="1399032"/>
            <a:ext cx="6518089" cy="3571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9F2E8-872C-8CC5-3703-FD51F632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9FE47-A15B-9BF8-7F1D-E95837192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4588496" cy="1541929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Significant risks to cybersecurity and data privacy. </a:t>
            </a:r>
          </a:p>
          <a:p>
            <a:pPr lvl="0"/>
            <a:r>
              <a:rPr lang="en-AU" dirty="0"/>
              <a:t>Risks in implementation and transition.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E40D-D9B5-729A-A139-562AE37D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C01B2-50D1-06DA-7BF6-407B03768164}"/>
              </a:ext>
            </a:extLst>
          </p:cNvPr>
          <p:cNvSpPr txBox="1"/>
          <p:nvPr/>
        </p:nvSpPr>
        <p:spPr>
          <a:xfrm>
            <a:off x="5454128" y="4492296"/>
            <a:ext cx="40717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Financial risks exist during the initial investment phase.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Reliance on third-party cloud service providers.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Customer resistance to change and market adoption</a:t>
            </a:r>
          </a:p>
        </p:txBody>
      </p:sp>
    </p:spTree>
    <p:extLst>
      <p:ext uri="{BB962C8B-B14F-4D97-AF65-F5344CB8AC3E}">
        <p14:creationId xmlns:p14="http://schemas.microsoft.com/office/powerpoint/2010/main" val="2569032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CAEF-D519-B525-8C8E-614593E2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Refine the Project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BA5AB-FE7A-2160-B2E6-755166C261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93933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eedback clipart Images - Free Download on Freepik">
            <a:extLst>
              <a:ext uri="{FF2B5EF4-FFF2-40B4-BE49-F238E27FC236}">
                <a16:creationId xmlns:a16="http://schemas.microsoft.com/office/drawing/2014/main" id="{EA29CCBC-CC06-8E0E-39C0-7305564B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2512" b="16824"/>
          <a:stretch>
            <a:fillRect/>
          </a:stretch>
        </p:blipFill>
        <p:spPr>
          <a:xfrm>
            <a:off x="3108960" y="2249925"/>
            <a:ext cx="5914197" cy="4179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0AF05-396F-5286-34FC-C2D54A5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DEF5-2879-DEAB-5E64-0B0C5D65E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9128223" cy="98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After analysing the feedback register, the most important points are briefly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4B7CC-E6F9-B713-8930-1ACD5A12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18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B8A72-0C6B-6746-B9AF-238E323C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eedback clipart Images - Free Download on Freepik">
            <a:extLst>
              <a:ext uri="{FF2B5EF4-FFF2-40B4-BE49-F238E27FC236}">
                <a16:creationId xmlns:a16="http://schemas.microsoft.com/office/drawing/2014/main" id="{8F4D5C5F-6248-CECC-FF62-F4929CB4D9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2512" b="16824"/>
          <a:stretch>
            <a:fillRect/>
          </a:stretch>
        </p:blipFill>
        <p:spPr>
          <a:xfrm>
            <a:off x="3108960" y="2249925"/>
            <a:ext cx="5914197" cy="4179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E9F39-D7AE-F350-4563-701C5F9A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1D999-22EF-90E4-343D-08F5F7004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69" y="4753902"/>
            <a:ext cx="5040317" cy="1775990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Explicit support</a:t>
            </a:r>
          </a:p>
          <a:p>
            <a:pPr lvl="0"/>
            <a:r>
              <a:rPr lang="en-AU" dirty="0"/>
              <a:t>Sales processes and compensation for the physical product</a:t>
            </a:r>
          </a:p>
          <a:p>
            <a:pPr lvl="0"/>
            <a:r>
              <a:rPr lang="en-AU" dirty="0"/>
              <a:t>Operational details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37FBF-DB46-BFE3-6A42-2F2997C6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F3AE2-5C17-D224-A078-423BF0FE9206}"/>
              </a:ext>
            </a:extLst>
          </p:cNvPr>
          <p:cNvSpPr txBox="1"/>
          <p:nvPr/>
        </p:nvSpPr>
        <p:spPr>
          <a:xfrm>
            <a:off x="911352" y="2022333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Human capital transition and its organizational impact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B2C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Financial evidence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Root cause &amp; the problem</a:t>
            </a:r>
          </a:p>
        </p:txBody>
      </p:sp>
    </p:spTree>
    <p:extLst>
      <p:ext uri="{BB962C8B-B14F-4D97-AF65-F5344CB8AC3E}">
        <p14:creationId xmlns:p14="http://schemas.microsoft.com/office/powerpoint/2010/main" val="2262182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C0B12-477A-9F01-D7DD-8DA459A5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57B8-C66F-0D9B-A13D-EE3E6BC5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EBC10-B852-C8BB-C902-435A14E9B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5438350" cy="3628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To refine the project objectives, we will consider the following points:</a:t>
            </a:r>
          </a:p>
          <a:p>
            <a:pPr marL="0" indent="0">
              <a:buNone/>
            </a:pPr>
            <a:endParaRPr lang="en-AU" dirty="0"/>
          </a:p>
          <a:p>
            <a:pPr lvl="0"/>
            <a:r>
              <a:rPr lang="en-AU" dirty="0"/>
              <a:t>Clarify the scope of the solution </a:t>
            </a:r>
          </a:p>
          <a:p>
            <a:pPr lvl="0"/>
            <a:r>
              <a:rPr lang="en-AU" dirty="0"/>
              <a:t>Strengthen the conditions for success</a:t>
            </a:r>
          </a:p>
          <a:p>
            <a:pPr lvl="0"/>
            <a:r>
              <a:rPr lang="en-AU" dirty="0"/>
              <a:t>Identify key risks to validate </a:t>
            </a:r>
          </a:p>
          <a:p>
            <a:pPr lvl="0"/>
            <a:r>
              <a:rPr lang="en-AU" dirty="0"/>
              <a:t>Adjust the strategic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FABD-CB3F-D552-3E0E-4A597438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 descr="Feedback clipart Images - Free Download on Freepik">
            <a:extLst>
              <a:ext uri="{FF2B5EF4-FFF2-40B4-BE49-F238E27FC236}">
                <a16:creationId xmlns:a16="http://schemas.microsoft.com/office/drawing/2014/main" id="{07D9F262-2ECD-59D1-AD91-F213B3E3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2512" b="16824"/>
          <a:stretch>
            <a:fillRect/>
          </a:stretch>
        </p:blipFill>
        <p:spPr>
          <a:xfrm>
            <a:off x="3108960" y="2249925"/>
            <a:ext cx="5914197" cy="41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9B2D-6D17-6811-3F36-12CB961A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AC9B-FB6B-DA37-A19A-538C15B9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1D2CD-F173-CA3B-5895-B3A63D255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5621230" cy="3628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Conversely, the following points are outside the scope of the current project stage:</a:t>
            </a:r>
          </a:p>
          <a:p>
            <a:pPr marL="0" indent="0">
              <a:buNone/>
            </a:pPr>
            <a:endParaRPr lang="en-AU" dirty="0"/>
          </a:p>
          <a:p>
            <a:pPr lvl="0"/>
            <a:r>
              <a:rPr lang="en-AU" dirty="0"/>
              <a:t>Define internal processes</a:t>
            </a:r>
          </a:p>
          <a:p>
            <a:pPr lvl="0"/>
            <a:r>
              <a:rPr lang="en-AU" dirty="0"/>
              <a:t>Design team structures</a:t>
            </a:r>
          </a:p>
          <a:p>
            <a:pPr lvl="0"/>
            <a:r>
              <a:rPr lang="en-AU" dirty="0"/>
              <a:t>Create training plans</a:t>
            </a:r>
          </a:p>
          <a:p>
            <a:pPr lvl="0"/>
            <a:r>
              <a:rPr lang="en-AU" dirty="0"/>
              <a:t>Detail sales flows or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66BB1-E57A-006A-A204-314A676A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Feedback clipart Images - Free Download on Freepik">
            <a:extLst>
              <a:ext uri="{FF2B5EF4-FFF2-40B4-BE49-F238E27FC236}">
                <a16:creationId xmlns:a16="http://schemas.microsoft.com/office/drawing/2014/main" id="{DF802508-5C10-533F-8723-361EE994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2512" b="16824"/>
          <a:stretch>
            <a:fillRect/>
          </a:stretch>
        </p:blipFill>
        <p:spPr>
          <a:xfrm>
            <a:off x="3108960" y="2249925"/>
            <a:ext cx="5914197" cy="41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65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6982-4B69-8CE9-E430-9A4CDB01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188976"/>
            <a:ext cx="5864352" cy="1542288"/>
          </a:xfrm>
        </p:spPr>
        <p:txBody>
          <a:bodyPr/>
          <a:lstStyle/>
          <a:p>
            <a:r>
              <a:rPr lang="en-AU" dirty="0"/>
              <a:t>Updated Project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0783C-48A7-2C0A-2115-375482252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6592" y="2377441"/>
            <a:ext cx="10379695" cy="3108959"/>
          </a:xfrm>
        </p:spPr>
        <p:txBody>
          <a:bodyPr>
            <a:normAutofit/>
          </a:bodyPr>
          <a:lstStyle/>
          <a:p>
            <a:r>
              <a:rPr lang="en-AU" sz="2000" dirty="0"/>
              <a:t>As a result of analysing the feedback register, we have updated the project objectives and provided information describing each one.</a:t>
            </a:r>
          </a:p>
          <a:p>
            <a:endParaRPr lang="en-AU" sz="2000" b="1" dirty="0"/>
          </a:p>
          <a:p>
            <a:pPr marL="457200" indent="-457200">
              <a:buAutoNum type="arabicPeriod"/>
            </a:pPr>
            <a:r>
              <a:rPr lang="en-AU" sz="2000" b="1" dirty="0"/>
              <a:t>Reduce Manufacturing Dependence and Supply Chain Risk</a:t>
            </a:r>
          </a:p>
          <a:p>
            <a:endParaRPr lang="en-AU" sz="2000" dirty="0"/>
          </a:p>
          <a:p>
            <a:r>
              <a:rPr lang="en-AU" sz="2000" dirty="0"/>
              <a:t>To minimize exposure to factory closures, geopolitical instability, logistical delays, and high inventory costs</a:t>
            </a:r>
          </a:p>
          <a:p>
            <a:pPr marL="457200" indent="-457200">
              <a:buAutoNum type="arabicPeriod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33206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C044-EDD5-FE71-30F1-0C52987A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6BAC-526D-BAF0-CDAD-F705CD9E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188976"/>
            <a:ext cx="5864352" cy="1542288"/>
          </a:xfrm>
        </p:spPr>
        <p:txBody>
          <a:bodyPr/>
          <a:lstStyle/>
          <a:p>
            <a:r>
              <a:rPr lang="en-AU" dirty="0"/>
              <a:t>Updated Project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6260A-8AB0-5301-5C2F-4174E20EC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6592" y="2377440"/>
            <a:ext cx="11033633" cy="4069715"/>
          </a:xfrm>
        </p:spPr>
        <p:txBody>
          <a:bodyPr>
            <a:normAutofit/>
          </a:bodyPr>
          <a:lstStyle/>
          <a:p>
            <a:r>
              <a:rPr lang="en-AU" b="1" dirty="0"/>
              <a:t>2. Ensure Service Continuity and Scalability</a:t>
            </a:r>
          </a:p>
          <a:p>
            <a:endParaRPr lang="en-AU" dirty="0"/>
          </a:p>
          <a:p>
            <a:r>
              <a:rPr lang="en-AU" dirty="0"/>
              <a:t>Ensure the continuity of product and service delivery, regardless of manufacturing or shipping disruptions. </a:t>
            </a:r>
          </a:p>
        </p:txBody>
      </p:sp>
    </p:spTree>
    <p:extLst>
      <p:ext uri="{BB962C8B-B14F-4D97-AF65-F5344CB8AC3E}">
        <p14:creationId xmlns:p14="http://schemas.microsoft.com/office/powerpoint/2010/main" val="15979344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7B191-C05D-0605-C226-E8B7EA3F1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32FB-17DB-31C6-5B48-EA1080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188976"/>
            <a:ext cx="5864352" cy="1542288"/>
          </a:xfrm>
        </p:spPr>
        <p:txBody>
          <a:bodyPr/>
          <a:lstStyle/>
          <a:p>
            <a:r>
              <a:rPr lang="en-AU" dirty="0"/>
              <a:t>Updated Project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035D6-175B-9053-9CF7-E84468C91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6592" y="2377440"/>
            <a:ext cx="11033633" cy="4069715"/>
          </a:xfrm>
        </p:spPr>
        <p:txBody>
          <a:bodyPr>
            <a:normAutofit/>
          </a:bodyPr>
          <a:lstStyle/>
          <a:p>
            <a:r>
              <a:rPr lang="en-AU" b="1" dirty="0"/>
              <a:t>3. Achieve Financial Sustainability and Profitability</a:t>
            </a:r>
          </a:p>
          <a:p>
            <a:endParaRPr lang="en-AU" dirty="0"/>
          </a:p>
          <a:p>
            <a:r>
              <a:rPr lang="en-AU" dirty="0"/>
              <a:t>Supports the recovery and maintenance of a sustainable net profit margin</a:t>
            </a:r>
          </a:p>
        </p:txBody>
      </p:sp>
    </p:spTree>
    <p:extLst>
      <p:ext uri="{BB962C8B-B14F-4D97-AF65-F5344CB8AC3E}">
        <p14:creationId xmlns:p14="http://schemas.microsoft.com/office/powerpoint/2010/main" val="660515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0C55F-9015-B4A9-1246-1EF8FF16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72E7-C444-B46C-B07A-6C3CD759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188976"/>
            <a:ext cx="5864352" cy="1542288"/>
          </a:xfrm>
        </p:spPr>
        <p:txBody>
          <a:bodyPr/>
          <a:lstStyle/>
          <a:p>
            <a:r>
              <a:rPr lang="en-AU" dirty="0"/>
              <a:t>Updated Project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11B7F-3E5E-2C39-6487-5D4D0307AC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6592" y="2377440"/>
            <a:ext cx="11033633" cy="4069715"/>
          </a:xfrm>
        </p:spPr>
        <p:txBody>
          <a:bodyPr>
            <a:normAutofit/>
          </a:bodyPr>
          <a:lstStyle/>
          <a:p>
            <a:r>
              <a:rPr lang="en-AU" b="1" dirty="0"/>
              <a:t>4. Support Organizational Transition Without Compromising Capacity</a:t>
            </a:r>
          </a:p>
          <a:p>
            <a:endParaRPr lang="en-AU" dirty="0"/>
          </a:p>
          <a:p>
            <a:r>
              <a:rPr lang="en-AU" dirty="0"/>
              <a:t>Acknowledges the business and workforce impacts</a:t>
            </a:r>
          </a:p>
        </p:txBody>
      </p:sp>
    </p:spTree>
    <p:extLst>
      <p:ext uri="{BB962C8B-B14F-4D97-AF65-F5344CB8AC3E}">
        <p14:creationId xmlns:p14="http://schemas.microsoft.com/office/powerpoint/2010/main" val="40232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,800+ Newsletter Clipart Stock Illustrations, Royalty-Free Vector Graphics  &amp; Clip Art - iStock">
            <a:extLst>
              <a:ext uri="{FF2B5EF4-FFF2-40B4-BE49-F238E27FC236}">
                <a16:creationId xmlns:a16="http://schemas.microsoft.com/office/drawing/2014/main" id="{3FAFC6D4-2BC0-F441-4C50-C77DCDDB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251836" y="1189288"/>
            <a:ext cx="5248088" cy="5248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F3AB-23A0-F4D6-348A-CF67FA3A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969264"/>
          </a:xfrm>
        </p:spPr>
        <p:txBody>
          <a:bodyPr/>
          <a:lstStyle/>
          <a:p>
            <a:r>
              <a:rPr lang="en-AU" dirty="0"/>
              <a:t>Seeking Approval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EB4AA-BB5F-C8EA-9522-AC32017948E7}"/>
              </a:ext>
            </a:extLst>
          </p:cNvPr>
          <p:cNvSpPr txBox="1"/>
          <p:nvPr/>
        </p:nvSpPr>
        <p:spPr>
          <a:xfrm>
            <a:off x="786383" y="2551837"/>
            <a:ext cx="107135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Subject: Request for Approval – Cloud-First SaaS &amp; B2C Strategic Initiative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To: Senior Management and Founders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CCC: Divya Sapra</a:t>
            </a:r>
          </a:p>
        </p:txBody>
      </p:sp>
    </p:spTree>
    <p:extLst>
      <p:ext uri="{BB962C8B-B14F-4D97-AF65-F5344CB8AC3E}">
        <p14:creationId xmlns:p14="http://schemas.microsoft.com/office/powerpoint/2010/main" val="2404877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9D111-D427-99CC-6A7E-DB34B758F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709F-80D4-7E68-8791-FFA52EE7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969264"/>
          </a:xfrm>
        </p:spPr>
        <p:txBody>
          <a:bodyPr/>
          <a:lstStyle/>
          <a:p>
            <a:r>
              <a:rPr lang="en-AU" dirty="0"/>
              <a:t>Seeking Approval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6F561-362B-F482-03B0-BB4E843DF25D}"/>
              </a:ext>
            </a:extLst>
          </p:cNvPr>
          <p:cNvSpPr txBox="1"/>
          <p:nvPr/>
        </p:nvSpPr>
        <p:spPr>
          <a:xfrm>
            <a:off x="902208" y="2082135"/>
            <a:ext cx="609600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2000" dirty="0">
              <a:effectLst/>
              <a:ea typeface="Times New Roman" panose="02020603050405020304" pitchFamily="18" charset="0"/>
            </a:endParaRPr>
          </a:p>
          <a:p>
            <a:r>
              <a:rPr lang="en-AU" sz="2000" dirty="0">
                <a:ea typeface="Times New Roman" panose="02020603050405020304" pitchFamily="18" charset="0"/>
              </a:rPr>
              <a:t>1. Clarity of the problem and root cause</a:t>
            </a:r>
          </a:p>
          <a:p>
            <a:r>
              <a:rPr lang="en-AU" sz="2000" dirty="0">
                <a:ea typeface="Times New Roman" panose="02020603050405020304" pitchFamily="18" charset="0"/>
              </a:rPr>
              <a:t>2. Alignment with business strategy and priorities</a:t>
            </a:r>
          </a:p>
          <a:p>
            <a:r>
              <a:rPr lang="en-AU" sz="2000" dirty="0">
                <a:ea typeface="Times New Roman" panose="02020603050405020304" pitchFamily="18" charset="0"/>
              </a:rPr>
              <a:t>3. Financial viability and sustainability</a:t>
            </a:r>
          </a:p>
          <a:p>
            <a:r>
              <a:rPr lang="en-AU" sz="2000" dirty="0">
                <a:ea typeface="Times New Roman" panose="02020603050405020304" pitchFamily="18" charset="0"/>
              </a:rPr>
              <a:t>4. Risk management</a:t>
            </a:r>
          </a:p>
          <a:p>
            <a:endParaRPr lang="en-AU" sz="11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FFE4E-64B4-6302-9FDE-AABE57649D53}"/>
              </a:ext>
            </a:extLst>
          </p:cNvPr>
          <p:cNvSpPr txBox="1"/>
          <p:nvPr/>
        </p:nvSpPr>
        <p:spPr>
          <a:xfrm>
            <a:off x="6092414" y="5514046"/>
            <a:ext cx="609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ea typeface="Times New Roman" panose="02020603050405020304" pitchFamily="18" charset="0"/>
              </a:rPr>
              <a:t>5. Organizational impact and change management</a:t>
            </a:r>
          </a:p>
          <a:p>
            <a:r>
              <a:rPr lang="en-AU" sz="1800" dirty="0">
                <a:ea typeface="Times New Roman" panose="02020603050405020304" pitchFamily="18" charset="0"/>
              </a:rPr>
              <a:t>6. Compliance with legal and internal policies</a:t>
            </a:r>
          </a:p>
          <a:p>
            <a:r>
              <a:rPr lang="en-AU" sz="1800" dirty="0">
                <a:ea typeface="Times New Roman" panose="02020603050405020304" pitchFamily="18" charset="0"/>
              </a:rPr>
              <a:t>7. Clear project scope</a:t>
            </a:r>
            <a:endParaRPr lang="en-AU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6" name="Picture 5" descr="binoculars icon logo vector illustration. discovery symbol template for  graphic and web design collection 9317144 Vector Art at Vecteezy">
            <a:extLst>
              <a:ext uri="{FF2B5EF4-FFF2-40B4-BE49-F238E27FC236}">
                <a16:creationId xmlns:a16="http://schemas.microsoft.com/office/drawing/2014/main" id="{6AC57DEE-71D1-9D86-C1FA-EF29CE8A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t="26187" b="27829"/>
          <a:stretch>
            <a:fillRect/>
          </a:stretch>
        </p:blipFill>
        <p:spPr>
          <a:xfrm>
            <a:off x="1559859" y="2005339"/>
            <a:ext cx="8572799" cy="394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0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Manuel Perez – MIC 2026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1457</TotalTime>
  <Words>3216</Words>
  <Application>Microsoft Macintosh PowerPoint</Application>
  <PresentationFormat>Widescreen</PresentationFormat>
  <Paragraphs>635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Avenir Next LT Pro Light</vt:lpstr>
      <vt:lpstr>Calibri</vt:lpstr>
      <vt:lpstr>Consolas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Legislation,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Alternative solutions</vt:lpstr>
      <vt:lpstr>success criteria table</vt:lpstr>
      <vt:lpstr>constraints  criteria table</vt:lpstr>
      <vt:lpstr>PowerPoint Presentation</vt:lpstr>
      <vt:lpstr>PowerPoint Presentation</vt:lpstr>
      <vt:lpstr>Paired Comparison Analysis</vt:lpstr>
      <vt:lpstr>Why?</vt:lpstr>
      <vt:lpstr>assessment of bias</vt:lpstr>
      <vt:lpstr>The legislation and organizational policy linked</vt:lpstr>
      <vt:lpstr>the Solution Aligns with Strategic Priorities </vt:lpstr>
      <vt:lpstr>the Solution Aligns with Strategic Priorities </vt:lpstr>
      <vt:lpstr>the solution meets the objectives when seeking solutions </vt:lpstr>
      <vt:lpstr>the solution meets the objectives when seeking solutions </vt:lpstr>
      <vt:lpstr>Resources Needed</vt:lpstr>
      <vt:lpstr>Resources Needed</vt:lpstr>
      <vt:lpstr>Advantages</vt:lpstr>
      <vt:lpstr>Advantages</vt:lpstr>
      <vt:lpstr>Risks</vt:lpstr>
      <vt:lpstr>Risks</vt:lpstr>
      <vt:lpstr>Refine the Project</vt:lpstr>
      <vt:lpstr>Feedback register</vt:lpstr>
      <vt:lpstr>Feedback register</vt:lpstr>
      <vt:lpstr>Feedback register</vt:lpstr>
      <vt:lpstr>Feedback register</vt:lpstr>
      <vt:lpstr>Updated Project Objectives</vt:lpstr>
      <vt:lpstr>Updated Project Objectives</vt:lpstr>
      <vt:lpstr>Updated Project Objectives</vt:lpstr>
      <vt:lpstr>Updated Project Objectives</vt:lpstr>
      <vt:lpstr>Seeking Approval</vt:lpstr>
      <vt:lpstr>Seeking Approval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40</cp:revision>
  <dcterms:created xsi:type="dcterms:W3CDTF">2026-01-28T08:20:37Z</dcterms:created>
  <dcterms:modified xsi:type="dcterms:W3CDTF">2026-02-02T21:41:00Z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